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RoxboroughCF Bold" charset="1" panose="00000800000000000000"/>
      <p:regular r:id="rId24"/>
    </p:embeddedFont>
    <p:embeddedFont>
      <p:font typeface="Poppins" charset="1" panose="00000500000000000000"/>
      <p:regular r:id="rId25"/>
    </p:embeddedFont>
    <p:embeddedFont>
      <p:font typeface="Arimo Bold" charset="1" panose="020B0704020202020204"/>
      <p:regular r:id="rId26"/>
    </p:embeddedFont>
    <p:embeddedFont>
      <p:font typeface="Arimo" charset="1" panose="020B06040202020202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sv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4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5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6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7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8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9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0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1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9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0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1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2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3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24977" y="2427458"/>
            <a:ext cx="15615295" cy="4603697"/>
          </a:xfrm>
          <a:custGeom>
            <a:avLst/>
            <a:gdLst/>
            <a:ahLst/>
            <a:cxnLst/>
            <a:rect r="r" b="b" t="t" l="l"/>
            <a:pathLst>
              <a:path h="4603697" w="15615295">
                <a:moveTo>
                  <a:pt x="0" y="0"/>
                </a:moveTo>
                <a:lnTo>
                  <a:pt x="15615295" y="0"/>
                </a:lnTo>
                <a:lnTo>
                  <a:pt x="15615295" y="4603697"/>
                </a:lnTo>
                <a:lnTo>
                  <a:pt x="0" y="46036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19" t="-54748" r="-54950" b="-37157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3303809"/>
            <a:ext cx="17865249" cy="2698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58"/>
              </a:lnSpc>
            </a:pPr>
            <a:r>
              <a:rPr lang="en-US" sz="7756">
                <a:solidFill>
                  <a:srgbClr val="FFFFFF"/>
                </a:solidFill>
                <a:latin typeface="RoxboroughCF Bold"/>
              </a:rPr>
              <a:t>Hotel Reservation Analysis with</a:t>
            </a:r>
          </a:p>
          <a:p>
            <a:pPr algn="ctr">
              <a:lnSpc>
                <a:spcPts val="10858"/>
              </a:lnSpc>
              <a:spcBef>
                <a:spcPct val="0"/>
              </a:spcBef>
            </a:pPr>
            <a:r>
              <a:rPr lang="en-US" sz="7756">
                <a:solidFill>
                  <a:srgbClr val="FFFFFF"/>
                </a:solidFill>
                <a:latin typeface="RoxboroughCF Bold"/>
              </a:rPr>
              <a:t> SQL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90738" y="3287769"/>
            <a:ext cx="17849628" cy="4479305"/>
          </a:xfrm>
          <a:custGeom>
            <a:avLst/>
            <a:gdLst/>
            <a:ahLst/>
            <a:cxnLst/>
            <a:rect r="r" b="b" t="t" l="l"/>
            <a:pathLst>
              <a:path h="4479305" w="17849628">
                <a:moveTo>
                  <a:pt x="0" y="0"/>
                </a:moveTo>
                <a:lnTo>
                  <a:pt x="17849627" y="0"/>
                </a:lnTo>
                <a:lnTo>
                  <a:pt x="17849627" y="4479305"/>
                </a:lnTo>
                <a:lnTo>
                  <a:pt x="0" y="44793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0" t="0" r="-633" b="-108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30435" y="921266"/>
            <a:ext cx="17430406" cy="206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3"/>
              </a:lnSpc>
            </a:pPr>
            <a:r>
              <a:rPr lang="en-US" sz="7273">
                <a:solidFill>
                  <a:srgbClr val="FFFFFF"/>
                </a:solidFill>
                <a:latin typeface="RoxboroughCF Bold"/>
              </a:rPr>
              <a:t>What is the most commonly booked room type?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30435" y="864116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0"/>
                </a:lnTo>
                <a:lnTo>
                  <a:pt x="0" y="21713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27508" y="4240808"/>
            <a:ext cx="17202909" cy="3634869"/>
          </a:xfrm>
          <a:custGeom>
            <a:avLst/>
            <a:gdLst/>
            <a:ahLst/>
            <a:cxnLst/>
            <a:rect r="r" b="b" t="t" l="l"/>
            <a:pathLst>
              <a:path h="3634869" w="17202909">
                <a:moveTo>
                  <a:pt x="0" y="0"/>
                </a:moveTo>
                <a:lnTo>
                  <a:pt x="17202909" y="0"/>
                </a:lnTo>
                <a:lnTo>
                  <a:pt x="17202909" y="3634869"/>
                </a:lnTo>
                <a:lnTo>
                  <a:pt x="0" y="36348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17" t="0" r="-103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61310" y="1648469"/>
            <a:ext cx="17430406" cy="206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3"/>
              </a:lnSpc>
            </a:pPr>
            <a:r>
              <a:rPr lang="en-US" sz="7273">
                <a:solidFill>
                  <a:srgbClr val="FFFFFF"/>
                </a:solidFill>
                <a:latin typeface="RoxboroughCF Bold"/>
              </a:rPr>
              <a:t>How many reservations have a booking status of "Confirmed"?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261310" y="1751549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6" y="0"/>
                </a:lnTo>
                <a:lnTo>
                  <a:pt x="7365076" y="2171370"/>
                </a:lnTo>
                <a:lnTo>
                  <a:pt x="0" y="21713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49319" y="4240808"/>
            <a:ext cx="17895684" cy="2589230"/>
          </a:xfrm>
          <a:custGeom>
            <a:avLst/>
            <a:gdLst/>
            <a:ahLst/>
            <a:cxnLst/>
            <a:rect r="r" b="b" t="t" l="l"/>
            <a:pathLst>
              <a:path h="2589230" w="17895684">
                <a:moveTo>
                  <a:pt x="0" y="0"/>
                </a:moveTo>
                <a:lnTo>
                  <a:pt x="17895684" y="0"/>
                </a:lnTo>
                <a:lnTo>
                  <a:pt x="17895684" y="2589230"/>
                </a:lnTo>
                <a:lnTo>
                  <a:pt x="0" y="25892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610" t="-1266" r="-13579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481619"/>
            <a:ext cx="17430406" cy="206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3"/>
              </a:lnSpc>
            </a:pPr>
            <a:r>
              <a:rPr lang="en-US" sz="7273">
                <a:solidFill>
                  <a:srgbClr val="FFFFFF"/>
                </a:solidFill>
                <a:latin typeface="RoxboroughCF Bold"/>
              </a:rPr>
              <a:t>What is the total number of adults and children across all reservations?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28700" y="1566376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1"/>
                </a:lnTo>
                <a:lnTo>
                  <a:pt x="0" y="2171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60201" y="4110703"/>
            <a:ext cx="17357840" cy="2851872"/>
          </a:xfrm>
          <a:custGeom>
            <a:avLst/>
            <a:gdLst/>
            <a:ahLst/>
            <a:cxnLst/>
            <a:rect r="r" b="b" t="t" l="l"/>
            <a:pathLst>
              <a:path h="2851872" w="17357840">
                <a:moveTo>
                  <a:pt x="0" y="0"/>
                </a:moveTo>
                <a:lnTo>
                  <a:pt x="17357839" y="0"/>
                </a:lnTo>
                <a:lnTo>
                  <a:pt x="17357839" y="2851871"/>
                </a:lnTo>
                <a:lnTo>
                  <a:pt x="0" y="28518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58" t="0" r="-214" b="-2505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5556" y="1076325"/>
            <a:ext cx="18479638" cy="1895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07"/>
              </a:lnSpc>
            </a:pPr>
            <a:r>
              <a:rPr lang="en-US" sz="6673">
                <a:solidFill>
                  <a:srgbClr val="FFFFFF"/>
                </a:solidFill>
                <a:latin typeface="RoxboroughCF Bold"/>
              </a:rPr>
              <a:t>What is the average number of weekend nights for reservations involving children?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0"/>
                </a:lnTo>
                <a:lnTo>
                  <a:pt x="0" y="21713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4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610887" y="3040790"/>
            <a:ext cx="17085277" cy="6312760"/>
          </a:xfrm>
          <a:custGeom>
            <a:avLst/>
            <a:gdLst/>
            <a:ahLst/>
            <a:cxnLst/>
            <a:rect r="r" b="b" t="t" l="l"/>
            <a:pathLst>
              <a:path h="6312760" w="17085277">
                <a:moveTo>
                  <a:pt x="0" y="0"/>
                </a:moveTo>
                <a:lnTo>
                  <a:pt x="17085276" y="0"/>
                </a:lnTo>
                <a:lnTo>
                  <a:pt x="17085276" y="6312760"/>
                </a:lnTo>
                <a:lnTo>
                  <a:pt x="0" y="63127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05" r="0" b="-1174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5556" y="1049988"/>
            <a:ext cx="16791743" cy="1895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07"/>
              </a:lnSpc>
            </a:pPr>
            <a:r>
              <a:rPr lang="en-US" sz="6673">
                <a:solidFill>
                  <a:srgbClr val="FFFFFF"/>
                </a:solidFill>
                <a:latin typeface="RoxboroughCF Bold"/>
              </a:rPr>
              <a:t>How many reservations were made in each month of the year?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65556" y="1002363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0"/>
                </a:lnTo>
                <a:lnTo>
                  <a:pt x="0" y="21713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41351" y="3747185"/>
            <a:ext cx="17681498" cy="4357093"/>
          </a:xfrm>
          <a:custGeom>
            <a:avLst/>
            <a:gdLst/>
            <a:ahLst/>
            <a:cxnLst/>
            <a:rect r="r" b="b" t="t" l="l"/>
            <a:pathLst>
              <a:path h="4357093" w="17681498">
                <a:moveTo>
                  <a:pt x="0" y="0"/>
                </a:moveTo>
                <a:lnTo>
                  <a:pt x="17681498" y="0"/>
                </a:lnTo>
                <a:lnTo>
                  <a:pt x="17681498" y="4357092"/>
                </a:lnTo>
                <a:lnTo>
                  <a:pt x="0" y="43570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7" r="-1061" b="-1731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441507"/>
            <a:ext cx="17259300" cy="1725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16"/>
              </a:lnSpc>
            </a:pPr>
            <a:r>
              <a:rPr lang="en-US" sz="4068">
                <a:solidFill>
                  <a:srgbClr val="FFFFFF"/>
                </a:solidFill>
                <a:latin typeface="RoxboroughCF Bold"/>
              </a:rPr>
              <a:t>What is the average number of nights (both weekend and weekday) spent by guests for each room</a:t>
            </a:r>
          </a:p>
          <a:p>
            <a:pPr algn="l">
              <a:lnSpc>
                <a:spcPts val="4516"/>
              </a:lnSpc>
            </a:pPr>
            <a:r>
              <a:rPr lang="en-US" sz="4068">
                <a:solidFill>
                  <a:srgbClr val="FFFFFF"/>
                </a:solidFill>
                <a:latin typeface="RoxboroughCF Bold"/>
              </a:rPr>
              <a:t>type?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69034" y="1289107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0"/>
                </a:lnTo>
                <a:lnTo>
                  <a:pt x="0" y="21713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4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30859" y="3655947"/>
            <a:ext cx="17791990" cy="3949788"/>
          </a:xfrm>
          <a:custGeom>
            <a:avLst/>
            <a:gdLst/>
            <a:ahLst/>
            <a:cxnLst/>
            <a:rect r="r" b="b" t="t" l="l"/>
            <a:pathLst>
              <a:path h="3949788" w="17791990">
                <a:moveTo>
                  <a:pt x="0" y="0"/>
                </a:moveTo>
                <a:lnTo>
                  <a:pt x="17791990" y="0"/>
                </a:lnTo>
                <a:lnTo>
                  <a:pt x="17791990" y="3949788"/>
                </a:lnTo>
                <a:lnTo>
                  <a:pt x="0" y="39497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50" t="-316" r="0" b="-115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0125" y="1152525"/>
            <a:ext cx="16857293" cy="1791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5"/>
              </a:lnSpc>
            </a:pPr>
            <a:r>
              <a:rPr lang="en-US" sz="4194">
                <a:solidFill>
                  <a:srgbClr val="FFFFFF"/>
                </a:solidFill>
                <a:latin typeface="RoxboroughCF Bold"/>
              </a:rPr>
              <a:t>For reservations involving children, what is the most common room type, and what is the average</a:t>
            </a:r>
          </a:p>
          <a:p>
            <a:pPr algn="l">
              <a:lnSpc>
                <a:spcPts val="4655"/>
              </a:lnSpc>
            </a:pPr>
            <a:r>
              <a:rPr lang="en-US" sz="4194">
                <a:solidFill>
                  <a:srgbClr val="FFFFFF"/>
                </a:solidFill>
                <a:latin typeface="RoxboroughCF Bold"/>
              </a:rPr>
              <a:t>price for that room type?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00535" y="1028700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6" y="0"/>
                </a:lnTo>
                <a:lnTo>
                  <a:pt x="7365076" y="2171370"/>
                </a:lnTo>
                <a:lnTo>
                  <a:pt x="0" y="21713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4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410777" y="3365897"/>
            <a:ext cx="17409297" cy="5445944"/>
          </a:xfrm>
          <a:custGeom>
            <a:avLst/>
            <a:gdLst/>
            <a:ahLst/>
            <a:cxnLst/>
            <a:rect r="r" b="b" t="t" l="l"/>
            <a:pathLst>
              <a:path h="5445944" w="17409297">
                <a:moveTo>
                  <a:pt x="0" y="0"/>
                </a:moveTo>
                <a:lnTo>
                  <a:pt x="17409296" y="0"/>
                </a:lnTo>
                <a:lnTo>
                  <a:pt x="17409296" y="5445944"/>
                </a:lnTo>
                <a:lnTo>
                  <a:pt x="0" y="54459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6" t="0" r="-319" b="-442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5556" y="1133475"/>
            <a:ext cx="14703100" cy="1270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11"/>
              </a:lnSpc>
            </a:pPr>
            <a:r>
              <a:rPr lang="en-US" sz="4514">
                <a:solidFill>
                  <a:srgbClr val="FFFFFF"/>
                </a:solidFill>
                <a:latin typeface="RoxboroughCF Bold"/>
              </a:rPr>
              <a:t>Find the market segment type that generates the highest average price per room.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28700" y="861982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1"/>
                </a:lnTo>
                <a:lnTo>
                  <a:pt x="0" y="2171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4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587315" y="2932351"/>
            <a:ext cx="13084885" cy="3857683"/>
          </a:xfrm>
          <a:custGeom>
            <a:avLst/>
            <a:gdLst/>
            <a:ahLst/>
            <a:cxnLst/>
            <a:rect r="r" b="b" t="t" l="l"/>
            <a:pathLst>
              <a:path h="3857683" w="13084885">
                <a:moveTo>
                  <a:pt x="0" y="0"/>
                </a:moveTo>
                <a:lnTo>
                  <a:pt x="13084885" y="0"/>
                </a:lnTo>
                <a:lnTo>
                  <a:pt x="13084885" y="3857683"/>
                </a:lnTo>
                <a:lnTo>
                  <a:pt x="0" y="385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19" t="-54748" r="-54950" b="-37157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87315" y="3497196"/>
            <a:ext cx="12651707" cy="2081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16"/>
              </a:lnSpc>
              <a:spcBef>
                <a:spcPct val="0"/>
              </a:spcBef>
            </a:pPr>
            <a:r>
              <a:rPr lang="en-US" sz="12154">
                <a:solidFill>
                  <a:srgbClr val="FFFFFF"/>
                </a:solidFill>
                <a:latin typeface="RoxboroughCF Bold"/>
              </a:rPr>
              <a:t>Thank 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693530" y="1656072"/>
            <a:ext cx="7873982" cy="7602228"/>
            <a:chOff x="0" y="0"/>
            <a:chExt cx="869128" cy="8391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69128" cy="839132"/>
            </a:xfrm>
            <a:custGeom>
              <a:avLst/>
              <a:gdLst/>
              <a:ahLst/>
              <a:cxnLst/>
              <a:rect r="r" b="b" t="t" l="l"/>
              <a:pathLst>
                <a:path h="839132" w="869128">
                  <a:moveTo>
                    <a:pt x="665928" y="0"/>
                  </a:moveTo>
                  <a:lnTo>
                    <a:pt x="0" y="0"/>
                  </a:lnTo>
                  <a:lnTo>
                    <a:pt x="203200" y="839132"/>
                  </a:lnTo>
                  <a:lnTo>
                    <a:pt x="869128" y="839132"/>
                  </a:lnTo>
                  <a:lnTo>
                    <a:pt x="665928" y="0"/>
                  </a:lnTo>
                  <a:close/>
                </a:path>
              </a:pathLst>
            </a:custGeom>
            <a:blipFill>
              <a:blip r:embed="rId2"/>
              <a:stretch>
                <a:fillRect l="-10739" t="-1267" r="-78241" b="-20823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6180452" y="1656072"/>
            <a:ext cx="3726412" cy="1098620"/>
          </a:xfrm>
          <a:custGeom>
            <a:avLst/>
            <a:gdLst/>
            <a:ahLst/>
            <a:cxnLst/>
            <a:rect r="r" b="b" t="t" l="l"/>
            <a:pathLst>
              <a:path h="1098620" w="3726412">
                <a:moveTo>
                  <a:pt x="0" y="0"/>
                </a:moveTo>
                <a:lnTo>
                  <a:pt x="3726412" y="0"/>
                </a:lnTo>
                <a:lnTo>
                  <a:pt x="3726412" y="1098620"/>
                </a:lnTo>
                <a:lnTo>
                  <a:pt x="0" y="10986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19" t="-54748" r="-54950" b="-37157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199502" y="1414393"/>
            <a:ext cx="11342906" cy="1302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50"/>
              </a:lnSpc>
              <a:spcBef>
                <a:spcPct val="0"/>
              </a:spcBef>
            </a:pPr>
            <a:r>
              <a:rPr lang="en-US" sz="7607">
                <a:solidFill>
                  <a:srgbClr val="FFFFFF"/>
                </a:solidFill>
                <a:latin typeface="RoxboroughCF Bold"/>
              </a:rPr>
              <a:t>Dataset Details: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180452" y="3142327"/>
            <a:ext cx="13061578" cy="5441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29"/>
              </a:lnSpc>
            </a:pPr>
            <a:r>
              <a:rPr lang="en-US" sz="2878">
                <a:solidFill>
                  <a:srgbClr val="CCCCCC"/>
                </a:solidFill>
                <a:latin typeface="Arimo Bold"/>
              </a:rPr>
              <a:t>The dataset includes the following columns: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Booking_ID:  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  A unique identifier for each hotel reservation.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no_of_adults: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 The number of adults in the reservation.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no_of_children: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 The number of children in the reservation.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no_of_weekend_nights: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 The number of nights in the reservation that fall on weekends.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no_of_week_nights: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  The number of nights in the reservation that fall on weekdays.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type_of_meal_plan: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  The meal plan chosen by the guests.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room_type_reserved: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The type of room reserved by the guests.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lead_time: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  The number of days between booking and arrival.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arrival_date: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  The date of arrival.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market_segment_type: 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 The market segment to which the reservation belongs.</a:t>
            </a:r>
          </a:p>
          <a:p>
            <a:pPr algn="just">
              <a:lnSpc>
                <a:spcPts val="3254"/>
              </a:lnSpc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avg_price_per_room: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T he average price per room in the reservation.</a:t>
            </a:r>
          </a:p>
          <a:p>
            <a:pPr algn="just">
              <a:lnSpc>
                <a:spcPts val="3254"/>
              </a:lnSpc>
              <a:spcBef>
                <a:spcPct val="0"/>
              </a:spcBef>
            </a:pPr>
            <a:r>
              <a:rPr lang="en-US" sz="2324">
                <a:solidFill>
                  <a:srgbClr val="FFFFFF"/>
                </a:solidFill>
                <a:latin typeface="Arimo Bold"/>
              </a:rPr>
              <a:t>-</a:t>
            </a:r>
            <a:r>
              <a:rPr lang="en-US" sz="2324">
                <a:solidFill>
                  <a:srgbClr val="FFFFFF"/>
                </a:solidFill>
                <a:latin typeface="Arimo Bold"/>
              </a:rPr>
              <a:t> booking_status:</a:t>
            </a:r>
            <a:r>
              <a:rPr lang="en-US" sz="2324">
                <a:solidFill>
                  <a:srgbClr val="FFFFFF"/>
                </a:solidFill>
                <a:latin typeface="Arimo"/>
              </a:rPr>
              <a:t> The status of the booking.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443810"/>
            <a:ext cx="3485743" cy="388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40"/>
              </a:lnSpc>
              <a:spcBef>
                <a:spcPct val="0"/>
              </a:spcBef>
            </a:pPr>
            <a:r>
              <a:rPr lang="en-US" sz="2171" spc="-43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39213" y="1028700"/>
            <a:ext cx="4719022" cy="8692660"/>
            <a:chOff x="0" y="0"/>
            <a:chExt cx="731100" cy="13467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1100" cy="1346720"/>
            </a:xfrm>
            <a:custGeom>
              <a:avLst/>
              <a:gdLst/>
              <a:ahLst/>
              <a:cxnLst/>
              <a:rect r="r" b="b" t="t" l="l"/>
              <a:pathLst>
                <a:path h="1346720" w="731100">
                  <a:moveTo>
                    <a:pt x="0" y="0"/>
                  </a:moveTo>
                  <a:lnTo>
                    <a:pt x="731100" y="0"/>
                  </a:lnTo>
                  <a:lnTo>
                    <a:pt x="731100" y="1346720"/>
                  </a:lnTo>
                  <a:lnTo>
                    <a:pt x="0" y="1346720"/>
                  </a:lnTo>
                  <a:close/>
                </a:path>
              </a:pathLst>
            </a:custGeom>
            <a:blipFill>
              <a:blip r:embed="rId2"/>
              <a:stretch>
                <a:fillRect l="-11401" t="0" r="-11401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797170"/>
            <a:ext cx="4505736" cy="1328380"/>
          </a:xfrm>
          <a:custGeom>
            <a:avLst/>
            <a:gdLst/>
            <a:ahLst/>
            <a:cxnLst/>
            <a:rect r="r" b="b" t="t" l="l"/>
            <a:pathLst>
              <a:path h="1328380" w="4505736">
                <a:moveTo>
                  <a:pt x="0" y="0"/>
                </a:moveTo>
                <a:lnTo>
                  <a:pt x="4505736" y="0"/>
                </a:lnTo>
                <a:lnTo>
                  <a:pt x="4505736" y="1328380"/>
                </a:lnTo>
                <a:lnTo>
                  <a:pt x="0" y="1328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19" t="-54748" r="-54950" b="-371574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2423830"/>
            <a:ext cx="14070785" cy="7434386"/>
          </a:xfrm>
          <a:custGeom>
            <a:avLst/>
            <a:gdLst/>
            <a:ahLst/>
            <a:cxnLst/>
            <a:rect r="r" b="b" t="t" l="l"/>
            <a:pathLst>
              <a:path h="7434386" w="14070785">
                <a:moveTo>
                  <a:pt x="0" y="0"/>
                </a:moveTo>
                <a:lnTo>
                  <a:pt x="14070785" y="0"/>
                </a:lnTo>
                <a:lnTo>
                  <a:pt x="14070785" y="7434386"/>
                </a:lnTo>
                <a:lnTo>
                  <a:pt x="0" y="74343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8" t="0" r="-4138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146105" y="863845"/>
            <a:ext cx="8997895" cy="1087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44"/>
              </a:lnSpc>
            </a:pPr>
            <a:r>
              <a:rPr lang="en-US" sz="7607">
                <a:solidFill>
                  <a:srgbClr val="FFFFFF"/>
                </a:solidFill>
                <a:latin typeface="RoxboroughCF Bold"/>
              </a:rPr>
              <a:t>About the  Dataset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8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407204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true" flipV="false" rot="0">
            <a:off x="2009432" y="1751549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7365077" y="0"/>
                </a:moveTo>
                <a:lnTo>
                  <a:pt x="0" y="0"/>
                </a:lnTo>
                <a:lnTo>
                  <a:pt x="0" y="2171370"/>
                </a:lnTo>
                <a:lnTo>
                  <a:pt x="7365077" y="2171370"/>
                </a:lnTo>
                <a:lnTo>
                  <a:pt x="7365077" y="0"/>
                </a:lnTo>
                <a:close/>
              </a:path>
            </a:pathLst>
          </a:custGeom>
          <a:blipFill>
            <a:blip r:embed="rId3">
              <a:alphaModFix amt="44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662242" y="4588343"/>
            <a:ext cx="13730859" cy="3751598"/>
          </a:xfrm>
          <a:custGeom>
            <a:avLst/>
            <a:gdLst/>
            <a:ahLst/>
            <a:cxnLst/>
            <a:rect r="r" b="b" t="t" l="l"/>
            <a:pathLst>
              <a:path h="3751598" w="13730859">
                <a:moveTo>
                  <a:pt x="0" y="0"/>
                </a:moveTo>
                <a:lnTo>
                  <a:pt x="13730858" y="0"/>
                </a:lnTo>
                <a:lnTo>
                  <a:pt x="13730858" y="3751597"/>
                </a:lnTo>
                <a:lnTo>
                  <a:pt x="0" y="37515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56776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09432" y="1670485"/>
            <a:ext cx="12522127" cy="2065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3"/>
              </a:lnSpc>
            </a:pPr>
            <a:r>
              <a:rPr lang="en-US" sz="7273">
                <a:solidFill>
                  <a:srgbClr val="FFFFFF"/>
                </a:solidFill>
                <a:latin typeface="RoxboroughCF Bold"/>
              </a:rPr>
              <a:t>What is the total number of reservations in the dataset?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26363" y="-51541"/>
            <a:ext cx="18614363" cy="5407204"/>
            <a:chOff x="0" y="0"/>
            <a:chExt cx="2002208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02208" cy="581613"/>
            </a:xfrm>
            <a:custGeom>
              <a:avLst/>
              <a:gdLst/>
              <a:ahLst/>
              <a:cxnLst/>
              <a:rect r="r" b="b" t="t" l="l"/>
              <a:pathLst>
                <a:path h="581613" w="2002208">
                  <a:moveTo>
                    <a:pt x="0" y="0"/>
                  </a:moveTo>
                  <a:lnTo>
                    <a:pt x="2002208" y="0"/>
                  </a:lnTo>
                  <a:lnTo>
                    <a:pt x="2002208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300" r="0" b="-142843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326363" y="5407204"/>
            <a:ext cx="18614363" cy="5407204"/>
            <a:chOff x="0" y="0"/>
            <a:chExt cx="2002208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02208" cy="581613"/>
            </a:xfrm>
            <a:custGeom>
              <a:avLst/>
              <a:gdLst/>
              <a:ahLst/>
              <a:cxnLst/>
              <a:rect r="r" b="b" t="t" l="l"/>
              <a:pathLst>
                <a:path h="581613" w="2002208">
                  <a:moveTo>
                    <a:pt x="0" y="0"/>
                  </a:moveTo>
                  <a:lnTo>
                    <a:pt x="2002208" y="0"/>
                  </a:lnTo>
                  <a:lnTo>
                    <a:pt x="2002208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2558" r="-9370" b="-18448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844687" y="4358807"/>
            <a:ext cx="15494170" cy="4317790"/>
          </a:xfrm>
          <a:custGeom>
            <a:avLst/>
            <a:gdLst/>
            <a:ahLst/>
            <a:cxnLst/>
            <a:rect r="r" b="b" t="t" l="l"/>
            <a:pathLst>
              <a:path h="4317790" w="15494170">
                <a:moveTo>
                  <a:pt x="0" y="0"/>
                </a:moveTo>
                <a:lnTo>
                  <a:pt x="15494170" y="0"/>
                </a:lnTo>
                <a:lnTo>
                  <a:pt x="15494170" y="4317790"/>
                </a:lnTo>
                <a:lnTo>
                  <a:pt x="0" y="43177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232" r="-21827" b="-3232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09432" y="1437222"/>
            <a:ext cx="12522127" cy="206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3"/>
              </a:lnSpc>
            </a:pPr>
            <a:r>
              <a:rPr lang="en-US" sz="7273">
                <a:solidFill>
                  <a:srgbClr val="FFFFFF"/>
                </a:solidFill>
                <a:latin typeface="RoxboroughCF Bold"/>
              </a:rPr>
              <a:t>Which meal plan is the most popular among guests?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971332" y="1566376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1"/>
                </a:lnTo>
                <a:lnTo>
                  <a:pt x="0" y="2171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4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443611" y="3509646"/>
            <a:ext cx="15553178" cy="5693763"/>
          </a:xfrm>
          <a:custGeom>
            <a:avLst/>
            <a:gdLst/>
            <a:ahLst/>
            <a:cxnLst/>
            <a:rect r="r" b="b" t="t" l="l"/>
            <a:pathLst>
              <a:path h="5693763" w="15553178">
                <a:moveTo>
                  <a:pt x="0" y="0"/>
                </a:moveTo>
                <a:lnTo>
                  <a:pt x="15553178" y="0"/>
                </a:lnTo>
                <a:lnTo>
                  <a:pt x="15553178" y="5693763"/>
                </a:lnTo>
                <a:lnTo>
                  <a:pt x="0" y="56937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902" r="-7919" b="-683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19066" y="865765"/>
            <a:ext cx="16025387" cy="206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3"/>
              </a:lnSpc>
            </a:pPr>
            <a:r>
              <a:rPr lang="en-US" sz="7273">
                <a:solidFill>
                  <a:srgbClr val="FFFFFF"/>
                </a:solidFill>
                <a:latin typeface="RoxboroughCF Bold"/>
              </a:rPr>
              <a:t>How many reservations were made for the year 20XX 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00016" y="985851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0"/>
                </a:lnTo>
                <a:lnTo>
                  <a:pt x="0" y="21713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4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5474" y="0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75474" y="3831978"/>
            <a:ext cx="18017276" cy="4709873"/>
          </a:xfrm>
          <a:custGeom>
            <a:avLst/>
            <a:gdLst/>
            <a:ahLst/>
            <a:cxnLst/>
            <a:rect r="r" b="b" t="t" l="l"/>
            <a:pathLst>
              <a:path h="4709873" w="18017276">
                <a:moveTo>
                  <a:pt x="0" y="0"/>
                </a:moveTo>
                <a:lnTo>
                  <a:pt x="18017276" y="0"/>
                </a:lnTo>
                <a:lnTo>
                  <a:pt x="18017276" y="4709873"/>
                </a:lnTo>
                <a:lnTo>
                  <a:pt x="0" y="47098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34" t="0" r="-634" b="-3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09541" y="1038225"/>
            <a:ext cx="11290668" cy="1725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85"/>
              </a:lnSpc>
            </a:pPr>
            <a:r>
              <a:rPr lang="en-US" sz="6112">
                <a:solidFill>
                  <a:srgbClr val="FFFFFF"/>
                </a:solidFill>
                <a:latin typeface="RoxboroughCF Bold"/>
              </a:rPr>
              <a:t>What is the most commonly booked room type?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509541" y="981075"/>
            <a:ext cx="6309967" cy="1860303"/>
          </a:xfrm>
          <a:custGeom>
            <a:avLst/>
            <a:gdLst/>
            <a:ahLst/>
            <a:cxnLst/>
            <a:rect r="r" b="b" t="t" l="l"/>
            <a:pathLst>
              <a:path h="1860303" w="6309967">
                <a:moveTo>
                  <a:pt x="0" y="0"/>
                </a:moveTo>
                <a:lnTo>
                  <a:pt x="6309967" y="0"/>
                </a:lnTo>
                <a:lnTo>
                  <a:pt x="6309967" y="1860303"/>
                </a:lnTo>
                <a:lnTo>
                  <a:pt x="0" y="18603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5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770608" y="3356179"/>
            <a:ext cx="16784885" cy="5758432"/>
          </a:xfrm>
          <a:custGeom>
            <a:avLst/>
            <a:gdLst/>
            <a:ahLst/>
            <a:cxnLst/>
            <a:rect r="r" b="b" t="t" l="l"/>
            <a:pathLst>
              <a:path h="5758432" w="16784885">
                <a:moveTo>
                  <a:pt x="0" y="0"/>
                </a:moveTo>
                <a:lnTo>
                  <a:pt x="16784884" y="0"/>
                </a:lnTo>
                <a:lnTo>
                  <a:pt x="16784884" y="5758433"/>
                </a:lnTo>
                <a:lnTo>
                  <a:pt x="0" y="57584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1" t="0" r="-51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61310" y="890730"/>
            <a:ext cx="17430406" cy="206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3"/>
              </a:lnSpc>
            </a:pPr>
            <a:r>
              <a:rPr lang="en-US" sz="7273">
                <a:solidFill>
                  <a:srgbClr val="FFFFFF"/>
                </a:solidFill>
                <a:latin typeface="RoxboroughCF Bold"/>
              </a:rPr>
              <a:t>How many reservations fall on a weekend (no_of_weekend_nights &gt; 0)?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211104" y="900255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0"/>
                </a:lnTo>
                <a:lnTo>
                  <a:pt x="0" y="21713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1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41"/>
            <a:ext cx="18691716" cy="5407204"/>
            <a:chOff x="0" y="0"/>
            <a:chExt cx="2010529" cy="5816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-12480" t="-15571" r="0" b="-1436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8691716" cy="5407204"/>
            <a:chOff x="0" y="0"/>
            <a:chExt cx="2010529" cy="5816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10529" cy="581613"/>
            </a:xfrm>
            <a:custGeom>
              <a:avLst/>
              <a:gdLst/>
              <a:ahLst/>
              <a:cxnLst/>
              <a:rect r="r" b="b" t="t" l="l"/>
              <a:pathLst>
                <a:path h="581613" w="2010529">
                  <a:moveTo>
                    <a:pt x="0" y="0"/>
                  </a:moveTo>
                  <a:lnTo>
                    <a:pt x="2010529" y="0"/>
                  </a:lnTo>
                  <a:lnTo>
                    <a:pt x="2010529" y="581613"/>
                  </a:lnTo>
                  <a:lnTo>
                    <a:pt x="0" y="581613"/>
                  </a:lnTo>
                  <a:close/>
                </a:path>
              </a:pathLst>
            </a:custGeom>
            <a:blipFill>
              <a:blip r:embed="rId2">
                <a:alphaModFix amt="39000"/>
              </a:blip>
              <a:stretch>
                <a:fillRect l="0" t="-133317" r="-9370" b="-18733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44617" y="4063288"/>
            <a:ext cx="18057658" cy="3232451"/>
          </a:xfrm>
          <a:custGeom>
            <a:avLst/>
            <a:gdLst/>
            <a:ahLst/>
            <a:cxnLst/>
            <a:rect r="r" b="b" t="t" l="l"/>
            <a:pathLst>
              <a:path h="3232451" w="18057658">
                <a:moveTo>
                  <a:pt x="0" y="0"/>
                </a:moveTo>
                <a:lnTo>
                  <a:pt x="18057658" y="0"/>
                </a:lnTo>
                <a:lnTo>
                  <a:pt x="18057658" y="3232451"/>
                </a:lnTo>
                <a:lnTo>
                  <a:pt x="0" y="32324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6" t="-394" r="-622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77626"/>
            <a:ext cx="5511701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FFFFFF"/>
                </a:solidFill>
                <a:latin typeface="Poppins"/>
              </a:rPr>
              <a:t>By Mohamed Abdelfattah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085850"/>
            <a:ext cx="17430406" cy="2064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73"/>
              </a:lnSpc>
            </a:pPr>
            <a:r>
              <a:rPr lang="en-US" sz="7273">
                <a:solidFill>
                  <a:srgbClr val="FFFFFF"/>
                </a:solidFill>
                <a:latin typeface="RoxboroughCF Bold"/>
              </a:rPr>
              <a:t>What is the highest and lowest lead time for reservations?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28700" y="1076325"/>
            <a:ext cx="7365077" cy="2171370"/>
          </a:xfrm>
          <a:custGeom>
            <a:avLst/>
            <a:gdLst/>
            <a:ahLst/>
            <a:cxnLst/>
            <a:rect r="r" b="b" t="t" l="l"/>
            <a:pathLst>
              <a:path h="2171370" w="7365077">
                <a:moveTo>
                  <a:pt x="0" y="0"/>
                </a:moveTo>
                <a:lnTo>
                  <a:pt x="7365077" y="0"/>
                </a:lnTo>
                <a:lnTo>
                  <a:pt x="7365077" y="2171370"/>
                </a:lnTo>
                <a:lnTo>
                  <a:pt x="0" y="21713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2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19" t="-54748" r="-54950" b="-371574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DAGFZLgNrWI</dc:identifier>
  <dcterms:modified xsi:type="dcterms:W3CDTF">2011-08-01T06:04:30Z</dcterms:modified>
  <cp:revision>1</cp:revision>
  <dc:title>Black and Red Hotel Presentation</dc:title>
</cp:coreProperties>
</file>

<file path=docProps/thumbnail.jpeg>
</file>